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sldIdLst>
    <p:sldId id="256" r:id="rId5"/>
    <p:sldId id="278" r:id="rId6"/>
    <p:sldId id="299" r:id="rId7"/>
    <p:sldId id="291" r:id="rId8"/>
    <p:sldId id="292" r:id="rId9"/>
    <p:sldId id="293" r:id="rId10"/>
    <p:sldId id="294" r:id="rId11"/>
    <p:sldId id="295" r:id="rId12"/>
    <p:sldId id="290" r:id="rId13"/>
    <p:sldId id="300" r:id="rId14"/>
    <p:sldId id="283" r:id="rId15"/>
    <p:sldId id="296" r:id="rId16"/>
    <p:sldId id="29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8F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8" d="100"/>
          <a:sy n="88" d="100"/>
        </p:scale>
        <p:origin x="200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9/26/19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libfuse/libfuse" TargetMode="External"/><Relationship Id="rId5" Type="http://schemas.openxmlformats.org/officeDocument/2006/relationships/hyperlink" Target="https://docs.ipfs.io/" TargetMode="External"/><Relationship Id="rId4" Type="http://schemas.openxmlformats.org/officeDocument/2006/relationships/hyperlink" Target="https://github.com/ethereum/go-ethereum/releases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-3254" y="85558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147613"/>
            <a:ext cx="7501651" cy="1539590"/>
          </a:xfrm>
        </p:spPr>
        <p:txBody>
          <a:bodyPr anchor="b">
            <a:normAutofit/>
          </a:bodyPr>
          <a:lstStyle/>
          <a:p>
            <a:pPr algn="l" fontAlgn="base"/>
            <a:r>
              <a:rPr lang="en-US" sz="3600" dirty="0">
                <a:solidFill>
                  <a:schemeClr val="bg1"/>
                </a:solidFill>
              </a:rPr>
              <a:t>A Secure and Decentralized Framework for Medical Image Sharing</a:t>
            </a:r>
            <a:br>
              <a:rPr lang="en-US" sz="36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Maha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Alrasheed</a:t>
            </a:r>
            <a:r>
              <a:rPr lang="en-US" dirty="0">
                <a:solidFill>
                  <a:srgbClr val="FFFFFF"/>
                </a:solidFill>
              </a:rPr>
              <a:t> &amp; Arun George Zachariah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1657BD-3333-446A-A16A-CBDC77C8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AFF06-4D3A-42A5-8614-B1FA47EA0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368C9-61E1-3346-AFC2-1F5B1775C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643467" y="643467"/>
            <a:ext cx="10905066" cy="613410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891E65-61BC-8F4D-993B-00E2BC0F59D0}"/>
              </a:ext>
            </a:extLst>
          </p:cNvPr>
          <p:cNvSpPr txBox="1"/>
          <p:nvPr/>
        </p:nvSpPr>
        <p:spPr>
          <a:xfrm>
            <a:off x="1132115" y="781238"/>
            <a:ext cx="3976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System Architecture : 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351FDE0-BF6A-7C42-84AA-79796299E321}"/>
              </a:ext>
            </a:extLst>
          </p:cNvPr>
          <p:cNvSpPr/>
          <p:nvPr/>
        </p:nvSpPr>
        <p:spPr>
          <a:xfrm>
            <a:off x="914399" y="1657770"/>
            <a:ext cx="3222171" cy="373549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Platform: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InterPlanetary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System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Ethereum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Linux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484FEFA-C8EC-B440-960C-2F24805C66DE}"/>
              </a:ext>
            </a:extLst>
          </p:cNvPr>
          <p:cNvSpPr/>
          <p:nvPr/>
        </p:nvSpPr>
        <p:spPr>
          <a:xfrm>
            <a:off x="4407503" y="1657770"/>
            <a:ext cx="3110898" cy="373549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MetaMask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Truffle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Web3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libfuse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go-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ipfs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2E2A827-11A5-D442-B631-7D29C0E36EA7}"/>
              </a:ext>
            </a:extLst>
          </p:cNvPr>
          <p:cNvSpPr/>
          <p:nvPr/>
        </p:nvSpPr>
        <p:spPr>
          <a:xfrm>
            <a:off x="7922382" y="1657770"/>
            <a:ext cx="3110898" cy="373549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b="1" dirty="0">
                <a:solidFill>
                  <a:schemeClr val="tx1"/>
                </a:solidFill>
              </a:rPr>
              <a:t>- 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C++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Bash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Solidity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360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1657BD-3333-446A-A16A-CBDC77C8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AFF06-4D3A-42A5-8614-B1FA47EA0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368C9-61E1-3346-AFC2-1F5B1775C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643467" y="643467"/>
            <a:ext cx="10905066" cy="613410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53B0090-62D2-AC42-91C3-18D4B3EAE32C}"/>
              </a:ext>
            </a:extLst>
          </p:cNvPr>
          <p:cNvSpPr/>
          <p:nvPr/>
        </p:nvSpPr>
        <p:spPr>
          <a:xfrm>
            <a:off x="836990" y="631223"/>
            <a:ext cx="4630057" cy="12772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4C549E-D918-5E4D-9030-AA3DCA22DF22}"/>
              </a:ext>
            </a:extLst>
          </p:cNvPr>
          <p:cNvSpPr txBox="1"/>
          <p:nvPr/>
        </p:nvSpPr>
        <p:spPr>
          <a:xfrm>
            <a:off x="1202089" y="1908480"/>
            <a:ext cx="7627434" cy="27959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Latency and Speed.</a:t>
            </a:r>
          </a:p>
          <a:p>
            <a:pPr marL="342900" indent="-34290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Private/Public Network.</a:t>
            </a:r>
          </a:p>
          <a:p>
            <a:pPr marL="342900" indent="-34290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Nodes adding and leaving the network.</a:t>
            </a:r>
          </a:p>
          <a:p>
            <a:pPr marL="342900" indent="-34290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IPFS framework is still in its budding state.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02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1657BD-3333-446A-A16A-CBDC77C8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AFF06-4D3A-42A5-8614-B1FA47EA0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368C9-61E1-3346-AFC2-1F5B1775C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657980" y="643467"/>
            <a:ext cx="10905066" cy="6134107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0339679-82CA-5441-9B0B-BFD2D9FFE3FD}"/>
              </a:ext>
            </a:extLst>
          </p:cNvPr>
          <p:cNvSpPr/>
          <p:nvPr/>
        </p:nvSpPr>
        <p:spPr>
          <a:xfrm>
            <a:off x="836989" y="631222"/>
            <a:ext cx="10484153" cy="6226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  :</a:t>
            </a:r>
          </a:p>
          <a:p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H.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Jin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Y. Luo, P. Li, and J. Mathew, “A review of secure and privacy- preserving medical data sharing,” IEEE Access, vol. 7, pp. 61656– 61 669, 2019.</a:t>
            </a:r>
          </a:p>
          <a:p>
            <a:pPr fontAlgn="base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 J. Liu, X. Li, L. Ye, H. Zhang, X. Du, and M.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Guizani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Bpds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 blockchain based privacy-preserving data sharing for electronic medical records,” in 2018 IEEE Global Communications Conference (GLOBECOM), 2018, pp. 1–6.</a:t>
            </a:r>
          </a:p>
          <a:p>
            <a:pPr fontAlgn="base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 Ethereum Platform. [Online]. 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https://github.com/ethereum/go-ethereum/releases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fontAlgn="base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[4] IPFS [Online]. 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https://docs.ipfs.io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libfuse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[Online]. 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https://github.com/libfuse/libfuse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529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-3254" y="85558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Thank you ..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6094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1657BD-3333-446A-A16A-CBDC77C8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AFF06-4D3A-42A5-8614-B1FA47EA0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368C9-61E1-3346-AFC2-1F5B1775C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9D9"/>
              </a:clrFrom>
              <a:clrTo>
                <a:srgbClr val="FFF9D9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657981" y="643467"/>
            <a:ext cx="10905066" cy="613410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9CB9C1E-6D47-7D43-AF82-6073781C4808}"/>
              </a:ext>
            </a:extLst>
          </p:cNvPr>
          <p:cNvSpPr/>
          <p:nvPr/>
        </p:nvSpPr>
        <p:spPr>
          <a:xfrm>
            <a:off x="836990" y="631223"/>
            <a:ext cx="4630057" cy="12772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Motivation: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31BEE1E-B7C2-0A47-94A7-270118605CA3}"/>
              </a:ext>
            </a:extLst>
          </p:cNvPr>
          <p:cNvSpPr/>
          <p:nvPr/>
        </p:nvSpPr>
        <p:spPr>
          <a:xfrm>
            <a:off x="1059543" y="1626930"/>
            <a:ext cx="10295467" cy="4276833"/>
          </a:xfrm>
          <a:prstGeom prst="roundRect">
            <a:avLst>
              <a:gd name="adj" fmla="val 4789"/>
            </a:avLst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>
              <a:lnSpc>
                <a:spcPct val="20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Healthcare data breaches are happening at an alarming rate.</a:t>
            </a:r>
          </a:p>
          <a:p>
            <a:pPr fontAlgn="base">
              <a:lnSpc>
                <a:spcPct val="20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Stringent regulation guidelines.</a:t>
            </a:r>
          </a:p>
          <a:p>
            <a:pPr fontAlgn="base">
              <a:lnSpc>
                <a:spcPct val="20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Highly scalable private clouds requires a large investment</a:t>
            </a:r>
          </a:p>
          <a:p>
            <a:pPr fontAlgn="base">
              <a:lnSpc>
                <a:spcPct val="20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Cross-domain access control and secure sharing of medical data at scale still is challenge.</a:t>
            </a:r>
          </a:p>
          <a:p>
            <a:pPr fontAlgn="base">
              <a:lnSpc>
                <a:spcPct val="20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Private medical data banks prevent collaborative medical research.</a:t>
            </a:r>
          </a:p>
          <a:p>
            <a:pPr fontAlgn="base">
              <a:lnSpc>
                <a:spcPct val="20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Blockchain will disrupt data storage!</a:t>
            </a:r>
          </a:p>
          <a:p>
            <a:pPr fontAlgn="base">
              <a:lnSpc>
                <a:spcPct val="200000"/>
              </a:lnSpc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644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1657BD-3333-446A-A16A-CBDC77C8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AFF06-4D3A-42A5-8614-B1FA47EA0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368C9-61E1-3346-AFC2-1F5B1775C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9D9"/>
              </a:clrFrom>
              <a:clrTo>
                <a:srgbClr val="FFF9D9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657981" y="643467"/>
            <a:ext cx="10905066" cy="613410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9CB9C1E-6D47-7D43-AF82-6073781C4808}"/>
              </a:ext>
            </a:extLst>
          </p:cNvPr>
          <p:cNvSpPr/>
          <p:nvPr/>
        </p:nvSpPr>
        <p:spPr>
          <a:xfrm>
            <a:off x="836990" y="631223"/>
            <a:ext cx="4630057" cy="12772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to use :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9CF3A6D-4F97-DD4E-B4E1-EC91E887F86A}"/>
              </a:ext>
            </a:extLst>
          </p:cNvPr>
          <p:cNvSpPr/>
          <p:nvPr/>
        </p:nvSpPr>
        <p:spPr>
          <a:xfrm>
            <a:off x="943428" y="1920724"/>
            <a:ext cx="4397829" cy="382504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 fontAlgn="base">
              <a:buFont typeface="Wingdings" pitchFamily="2" charset="2"/>
              <a:buChar char="v"/>
            </a:pPr>
            <a:r>
              <a:rPr 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Matric Data:</a:t>
            </a:r>
          </a:p>
          <a:p>
            <a:pPr fontAlgn="base"/>
            <a:endParaRPr 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endParaRPr 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HealthData.gov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MHEALTH Dataset Data Set 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Human Mortality Database</a:t>
            </a:r>
          </a:p>
          <a:p>
            <a:pPr algn="ctr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9F71285-23AE-A94D-9E66-4C8DD5E42921}"/>
              </a:ext>
            </a:extLst>
          </p:cNvPr>
          <p:cNvSpPr/>
          <p:nvPr/>
        </p:nvSpPr>
        <p:spPr>
          <a:xfrm>
            <a:off x="6304038" y="1908480"/>
            <a:ext cx="4630056" cy="3926646"/>
          </a:xfrm>
          <a:prstGeom prst="roundRect">
            <a:avLst>
              <a:gd name="adj" fmla="val 618"/>
            </a:avLst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 fontAlgn="base">
              <a:buFont typeface="Wingdings" pitchFamily="2" charset="2"/>
              <a:buChar char="v"/>
            </a:pPr>
            <a:r>
              <a:rPr 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Datasets:</a:t>
            </a:r>
          </a:p>
          <a:p>
            <a:pPr fontAlgn="base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Cancer Imaging Archive (TCIA)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CAMELYON Dataset 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Open Access Series of Imaging Studies (OASIS)</a:t>
            </a:r>
          </a:p>
          <a:p>
            <a:pPr algn="ct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291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1657BD-3333-446A-A16A-CBDC77C8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AFF06-4D3A-42A5-8614-B1FA47EA0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368C9-61E1-3346-AFC2-1F5B1775C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9D9"/>
              </a:clrFrom>
              <a:clrTo>
                <a:srgbClr val="FFF9D9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643466" y="657023"/>
            <a:ext cx="10905066" cy="613410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9CB9C1E-6D47-7D43-AF82-6073781C4808}"/>
              </a:ext>
            </a:extLst>
          </p:cNvPr>
          <p:cNvSpPr/>
          <p:nvPr/>
        </p:nvSpPr>
        <p:spPr>
          <a:xfrm>
            <a:off x="836990" y="631223"/>
            <a:ext cx="4630057" cy="12772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Techniques 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F9F7E6-4DCE-8E49-8513-F505446E9E70}"/>
              </a:ext>
            </a:extLst>
          </p:cNvPr>
          <p:cNvSpPr txBox="1"/>
          <p:nvPr/>
        </p:nvSpPr>
        <p:spPr>
          <a:xfrm>
            <a:off x="6296781" y="2185295"/>
            <a:ext cx="4929016" cy="2862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Deeplearning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Approaches for Image reconstruction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Deliberate noising of data to enhance security.</a:t>
            </a:r>
          </a:p>
          <a:p>
            <a:pPr fontAlgn="base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fontAlgn="base">
              <a:buFont typeface="Wingdings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Limitation: Accuracy and Reproducibility</a:t>
            </a:r>
          </a:p>
          <a:p>
            <a:pPr fontAlgn="base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8B00D2-0D8B-4342-BE3B-010744A53216}"/>
              </a:ext>
            </a:extLst>
          </p:cNvPr>
          <p:cNvSpPr txBox="1"/>
          <p:nvPr/>
        </p:nvSpPr>
        <p:spPr>
          <a:xfrm>
            <a:off x="1045030" y="2185295"/>
            <a:ext cx="4929016" cy="28069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PACS (Picture archiving and communication system)</a:t>
            </a:r>
          </a:p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PACS</a:t>
            </a:r>
          </a:p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Vendor Neutral Archives (VNAs) </a:t>
            </a:r>
          </a:p>
          <a:p>
            <a:pPr fontAlgn="base">
              <a:lnSpc>
                <a:spcPct val="15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fontAlgn="base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Limitation: Security</a:t>
            </a:r>
          </a:p>
        </p:txBody>
      </p:sp>
    </p:spTree>
    <p:extLst>
      <p:ext uri="{BB962C8B-B14F-4D97-AF65-F5344CB8AC3E}">
        <p14:creationId xmlns:p14="http://schemas.microsoft.com/office/powerpoint/2010/main" val="565295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1657BD-3333-446A-A16A-CBDC77C8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AFF06-4D3A-42A5-8614-B1FA47EA0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368C9-61E1-3346-AFC2-1F5B1775C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643467" y="643467"/>
            <a:ext cx="10905066" cy="613410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32966F7-2701-844C-993B-AD15B8A4A5DE}"/>
              </a:ext>
            </a:extLst>
          </p:cNvPr>
          <p:cNvSpPr/>
          <p:nvPr/>
        </p:nvSpPr>
        <p:spPr>
          <a:xfrm>
            <a:off x="914399" y="832158"/>
            <a:ext cx="3311913" cy="6621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Motivation: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018CD26-30C6-8C4E-9E4C-C2A49575C870}"/>
              </a:ext>
            </a:extLst>
          </p:cNvPr>
          <p:cNvSpPr/>
          <p:nvPr/>
        </p:nvSpPr>
        <p:spPr>
          <a:xfrm>
            <a:off x="914399" y="1728438"/>
            <a:ext cx="10014858" cy="4001341"/>
          </a:xfrm>
          <a:prstGeom prst="roundRect">
            <a:avLst>
              <a:gd name="adj" fmla="val 7006"/>
            </a:avLst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Application of AI in the area of Precision Medicine has the potential to revolutionize the field. A major deterrent is the availability of Open/Private datasets.</a:t>
            </a:r>
          </a:p>
          <a:p>
            <a:pPr marL="342900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are interested in the technology behind a Blockchain.</a:t>
            </a:r>
          </a:p>
          <a:p>
            <a:pPr marL="342900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Blockchain has been widely used for recording transactions, its usage for data storage is a widely under explored area</a:t>
            </a:r>
          </a:p>
          <a:p>
            <a:pPr marL="342900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441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1657BD-3333-446A-A16A-CBDC77C8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AFF06-4D3A-42A5-8614-B1FA47EA0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368C9-61E1-3346-AFC2-1F5B1775C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643467" y="643467"/>
            <a:ext cx="10905066" cy="613410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32966F7-2701-844C-993B-AD15B8A4A5DE}"/>
              </a:ext>
            </a:extLst>
          </p:cNvPr>
          <p:cNvSpPr/>
          <p:nvPr/>
        </p:nvSpPr>
        <p:spPr>
          <a:xfrm>
            <a:off x="914399" y="832158"/>
            <a:ext cx="3311913" cy="6621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IPFS : 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018CD26-30C6-8C4E-9E4C-C2A49575C870}"/>
              </a:ext>
            </a:extLst>
          </p:cNvPr>
          <p:cNvSpPr/>
          <p:nvPr/>
        </p:nvSpPr>
        <p:spPr>
          <a:xfrm>
            <a:off x="927702" y="1494264"/>
            <a:ext cx="10189030" cy="5156678"/>
          </a:xfrm>
          <a:prstGeom prst="roundRect">
            <a:avLst>
              <a:gd name="adj" fmla="val 7006"/>
            </a:avLst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InterPlanetary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System (IPFS) is a protocol and network designed to create a content-addressable, peer-to-peer method of storing and sharing hypermedia in a distributed file system.</a:t>
            </a:r>
          </a:p>
          <a:p>
            <a:pPr fontAlgn="base">
              <a:lnSpc>
                <a:spcPct val="150000"/>
              </a:lnSpc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lnSpc>
                <a:spcPct val="150000"/>
              </a:lnSpc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Points to Note:</a:t>
            </a:r>
          </a:p>
          <a:p>
            <a:pPr marL="342900" indent="-34290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It is a protocol.</a:t>
            </a:r>
          </a:p>
          <a:p>
            <a:pPr marL="342900" indent="-34290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Uses a peer-to-peer networking approach.</a:t>
            </a:r>
          </a:p>
          <a:p>
            <a:pPr marL="342900" indent="-34290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Utilises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concept of a distributed file system.</a:t>
            </a:r>
          </a:p>
          <a:p>
            <a:pPr marL="342900" indent="-34290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Content is addressed using a hash.</a:t>
            </a:r>
          </a:p>
          <a:p>
            <a:pPr marL="342900" indent="-34290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can be a private network as well.</a:t>
            </a:r>
          </a:p>
          <a:p>
            <a:b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020F99-EFAE-EC4F-87E9-01070E3A528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8216900" y="3768579"/>
            <a:ext cx="2794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314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1657BD-3333-446A-A16A-CBDC77C8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AFF06-4D3A-42A5-8614-B1FA47EA0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368C9-61E1-3346-AFC2-1F5B1775C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643467" y="643467"/>
            <a:ext cx="10905066" cy="613410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32966F7-2701-844C-993B-AD15B8A4A5DE}"/>
              </a:ext>
            </a:extLst>
          </p:cNvPr>
          <p:cNvSpPr/>
          <p:nvPr/>
        </p:nvSpPr>
        <p:spPr>
          <a:xfrm>
            <a:off x="914399" y="832158"/>
            <a:ext cx="3311913" cy="6621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IPFS Works: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40ECB2-D906-E048-BCFC-DD019DAD1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0355" y="1371601"/>
            <a:ext cx="7690179" cy="528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075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1657BD-3333-446A-A16A-CBDC77C8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AFF06-4D3A-42A5-8614-B1FA47EA0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368C9-61E1-3346-AFC2-1F5B1775C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643467" y="643467"/>
            <a:ext cx="10905066" cy="613410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32966F7-2701-844C-993B-AD15B8A4A5DE}"/>
              </a:ext>
            </a:extLst>
          </p:cNvPr>
          <p:cNvSpPr/>
          <p:nvPr/>
        </p:nvSpPr>
        <p:spPr>
          <a:xfrm>
            <a:off x="914399" y="832158"/>
            <a:ext cx="3311913" cy="6621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Ethereum: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EC31A90-2558-5A43-8384-EDACB006D87A}"/>
              </a:ext>
            </a:extLst>
          </p:cNvPr>
          <p:cNvSpPr/>
          <p:nvPr/>
        </p:nvSpPr>
        <p:spPr>
          <a:xfrm>
            <a:off x="1059543" y="1673042"/>
            <a:ext cx="10072914" cy="4352800"/>
          </a:xfrm>
          <a:prstGeom prst="roundRect">
            <a:avLst>
              <a:gd name="adj" fmla="val 7006"/>
            </a:avLst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Launched in 2015, Ethereum is the world’s leading programmable blockchain.</a:t>
            </a:r>
          </a:p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an open source, public, blockchain-based distributed computing platform featuring smart contract (scripting) functionality.</a:t>
            </a:r>
          </a:p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Provides a decentralized virtual machine called the Ethereum Virtual Machine.</a:t>
            </a:r>
          </a:p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0E0684-CB4B-494E-8D87-7BBE176CC78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8998855" y="2573611"/>
            <a:ext cx="2154336" cy="344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647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61657BD-3333-446A-A16A-CBDC77C8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AFF06-4D3A-42A5-8614-B1FA47EA0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E368C9-61E1-3346-AFC2-1F5B1775C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643467" y="643467"/>
            <a:ext cx="10905066" cy="613410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891E65-61BC-8F4D-993B-00E2BC0F59D0}"/>
              </a:ext>
            </a:extLst>
          </p:cNvPr>
          <p:cNvSpPr txBox="1"/>
          <p:nvPr/>
        </p:nvSpPr>
        <p:spPr>
          <a:xfrm>
            <a:off x="1132115" y="781238"/>
            <a:ext cx="3976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System Architecture : 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6E6BA6D-83D8-6449-9600-C610752FCF88}"/>
              </a:ext>
            </a:extLst>
          </p:cNvPr>
          <p:cNvSpPr/>
          <p:nvPr/>
        </p:nvSpPr>
        <p:spPr>
          <a:xfrm>
            <a:off x="1669143" y="1406489"/>
            <a:ext cx="8737600" cy="5340234"/>
          </a:xfrm>
          <a:prstGeom prst="roundRect">
            <a:avLst>
              <a:gd name="adj" fmla="val 1175"/>
            </a:avLst>
          </a:prstGeom>
          <a:solidFill>
            <a:srgbClr val="F0F8FA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80F36B-9A3A-B040-A141-B4702C854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7370" y="1782964"/>
            <a:ext cx="8790268" cy="443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8083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509</Words>
  <Application>Microsoft Macintosh PowerPoint</Application>
  <PresentationFormat>Widescreen</PresentationFormat>
  <Paragraphs>83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Times New Roman</vt:lpstr>
      <vt:lpstr>Tw Cen MT</vt:lpstr>
      <vt:lpstr>Tw Cen MT Condensed</vt:lpstr>
      <vt:lpstr>Wingdings</vt:lpstr>
      <vt:lpstr>Wingdings 3</vt:lpstr>
      <vt:lpstr>Integral</vt:lpstr>
      <vt:lpstr>A Secure and Decentralized Framework for Medical Image Sharing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Alrasheed, Maha</dc:creator>
  <cp:lastModifiedBy/>
  <cp:revision>1</cp:revision>
  <dcterms:created xsi:type="dcterms:W3CDTF">2019-09-23T21:48:16Z</dcterms:created>
  <dcterms:modified xsi:type="dcterms:W3CDTF">2019-09-26T17:12:45Z</dcterms:modified>
</cp:coreProperties>
</file>